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56"/>
  </p:notesMasterIdLst>
  <p:handoutMasterIdLst>
    <p:handoutMasterId r:id="rId57"/>
  </p:handoutMasterIdLst>
  <p:sldIdLst>
    <p:sldId id="258" r:id="rId5"/>
    <p:sldId id="741" r:id="rId6"/>
    <p:sldId id="515" r:id="rId7"/>
    <p:sldId id="269" r:id="rId8"/>
    <p:sldId id="271" r:id="rId9"/>
    <p:sldId id="272" r:id="rId10"/>
    <p:sldId id="277" r:id="rId11"/>
    <p:sldId id="278" r:id="rId12"/>
    <p:sldId id="279" r:id="rId13"/>
    <p:sldId id="280" r:id="rId14"/>
    <p:sldId id="740" r:id="rId15"/>
    <p:sldId id="737" r:id="rId16"/>
    <p:sldId id="742" r:id="rId17"/>
    <p:sldId id="744" r:id="rId18"/>
    <p:sldId id="748" r:id="rId19"/>
    <p:sldId id="749" r:id="rId20"/>
    <p:sldId id="750" r:id="rId21"/>
    <p:sldId id="751" r:id="rId22"/>
    <p:sldId id="745" r:id="rId23"/>
    <p:sldId id="746" r:id="rId24"/>
    <p:sldId id="747" r:id="rId25"/>
    <p:sldId id="743" r:id="rId26"/>
    <p:sldId id="753" r:id="rId27"/>
    <p:sldId id="758" r:id="rId28"/>
    <p:sldId id="760" r:id="rId29"/>
    <p:sldId id="769" r:id="rId30"/>
    <p:sldId id="770" r:id="rId31"/>
    <p:sldId id="766" r:id="rId32"/>
    <p:sldId id="772" r:id="rId33"/>
    <p:sldId id="777" r:id="rId34"/>
    <p:sldId id="773" r:id="rId35"/>
    <p:sldId id="774" r:id="rId36"/>
    <p:sldId id="775" r:id="rId37"/>
    <p:sldId id="762" r:id="rId38"/>
    <p:sldId id="771" r:id="rId39"/>
    <p:sldId id="754" r:id="rId40"/>
    <p:sldId id="765" r:id="rId41"/>
    <p:sldId id="764" r:id="rId42"/>
    <p:sldId id="785" r:id="rId43"/>
    <p:sldId id="784" r:id="rId44"/>
    <p:sldId id="752" r:id="rId45"/>
    <p:sldId id="738" r:id="rId46"/>
    <p:sldId id="739" r:id="rId47"/>
    <p:sldId id="274" r:id="rId48"/>
    <p:sldId id="276" r:id="rId49"/>
    <p:sldId id="778" r:id="rId50"/>
    <p:sldId id="783" r:id="rId51"/>
    <p:sldId id="779" r:id="rId52"/>
    <p:sldId id="780" r:id="rId53"/>
    <p:sldId id="781" r:id="rId54"/>
    <p:sldId id="78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7"/>
            <p14:sldId id="743"/>
            <p14:sldId id="753"/>
            <p14:sldId id="758"/>
            <p14:sldId id="760"/>
            <p14:sldId id="769"/>
            <p14:sldId id="770"/>
            <p14:sldId id="766"/>
            <p14:sldId id="772"/>
            <p14:sldId id="777"/>
            <p14:sldId id="773"/>
            <p14:sldId id="774"/>
            <p14:sldId id="775"/>
            <p14:sldId id="762"/>
            <p14:sldId id="771"/>
            <p14:sldId id="754"/>
            <p14:sldId id="765"/>
            <p14:sldId id="764"/>
            <p14:sldId id="785"/>
            <p14:sldId id="784"/>
            <p14:sldId id="752"/>
            <p14:sldId id="738"/>
            <p14:sldId id="739"/>
            <p14:sldId id="274"/>
            <p14:sldId id="276"/>
            <p14:sldId id="778"/>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 Wood" initials="JW" lastIdx="14" clrIdx="0">
    <p:extLst>
      <p:ext uri="{19B8F6BF-5375-455C-9EA6-DF929625EA0E}">
        <p15:presenceInfo xmlns:p15="http://schemas.microsoft.com/office/powerpoint/2012/main" userId="34f9a08e6faee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varScale="1">
        <p:scale>
          <a:sx n="78" d="100"/>
          <a:sy n="78" d="100"/>
        </p:scale>
        <p:origin x="184" y="5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30T23:26:54.610" idx="3">
    <p:pos x="10" y="10"/>
    <p:text>I used slide 23 as an outline for what I put in. It focuses on WTI. Brent was added after. Do we want to show one after the other or try to show them at the same time?</p:text>
    <p:extLst>
      <p:ext uri="{C676402C-5697-4E1C-873F-D02D1690AC5C}">
        <p15:threadingInfo xmlns:p15="http://schemas.microsoft.com/office/powerpoint/2012/main" timeZoneBias="420"/>
      </p:ext>
    </p:extLst>
  </p:cm>
  <p:cm authorId="1" dt="2019-10-30T23:29:26.340" idx="5">
    <p:pos x="106" y="106"/>
    <p:text>Slide 27 is of the fitted standardized residuals for WTI. Different than slide 37, so I wasn't sure where it fit in?
</p:text>
    <p:extLst>
      <p:ext uri="{C676402C-5697-4E1C-873F-D02D1690AC5C}">
        <p15:threadingInfo xmlns:p15="http://schemas.microsoft.com/office/powerpoint/2012/main" timeZoneBias="420"/>
      </p:ext>
    </p:extLst>
  </p:cm>
  <p:cm authorId="1" dt="2019-10-30T23:31:48.350" idx="7">
    <p:pos x="298" y="298"/>
    <p:text>Slide 23 shows strategy performance is 16.8% YTD. Not sure where that number came from? Something should probably be added around slide 32 or 33. Similar conclusions should probably be shown on the Brent at slide 38 or 39.</p:text>
    <p:extLst>
      <p:ext uri="{C676402C-5697-4E1C-873F-D02D1690AC5C}">
        <p15:threadingInfo xmlns:p15="http://schemas.microsoft.com/office/powerpoint/2012/main" timeZoneBias="420"/>
      </p:ext>
    </p:extLst>
  </p:cm>
  <p:cm authorId="1" dt="2019-10-30T23:34:54.734" idx="8">
    <p:pos x="394" y="394"/>
    <p:text>The SC_mean_revision wasn't in Brandon's research doc, but if you wanted to show PandL it would probably fit in slide 33</p:text>
    <p:extLst>
      <p:ext uri="{C676402C-5697-4E1C-873F-D02D1690AC5C}">
        <p15:threadingInfo xmlns:p15="http://schemas.microsoft.com/office/powerpoint/2012/main" timeZoneBias="420"/>
      </p:ext>
    </p:extLst>
  </p:cm>
  <p:cm authorId="1" dt="2019-10-30T23:41:21.745" idx="10">
    <p:pos x="490" y="490"/>
    <p:text>Updated timeline? I started an appendix of some of the additional research at slide 46 could be part of the "Next Steps".</p:text>
    <p:extLst>
      <p:ext uri="{C676402C-5697-4E1C-873F-D02D1690AC5C}">
        <p15:threadingInfo xmlns:p15="http://schemas.microsoft.com/office/powerpoint/2012/main" timeZoneBias="420"/>
      </p:ext>
    </p:extLst>
  </p:cm>
  <p:cm authorId="1" dt="2019-10-30T23:53:18.239" idx="13">
    <p:pos x="586" y="586"/>
    <p:text>Initial Findings? - tied to the Executive Summary</p:text>
    <p:extLst>
      <p:ext uri="{C676402C-5697-4E1C-873F-D02D1690AC5C}">
        <p15:threadingInfo xmlns:p15="http://schemas.microsoft.com/office/powerpoint/2012/main" timeZoneBias="420"/>
      </p:ext>
    </p:extLst>
  </p:cm>
  <p:cm authorId="1" dt="2019-10-30T23:53:48.020" idx="14">
    <p:pos x="682" y="682"/>
    <p:text>Next Steps? Portfolio B? Dashboard? Mobile App? Explore more commodities?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a:t>This will be a bespoke proprietary data set and wil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a:t>Standardization and Normalization for Linear and Nueral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FACD3759-6F97-449F-8B44-FD3A7E184EE1}" type="presOf" srcId="{D68CD979-2910-4F7A-8E34-7914B00F88B7}" destId="{4D90626B-35E9-4FCD-A2D4-3BAD3841DBB7}" srcOrd="0" destOrd="3"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dirty="0"/>
            <a:t>Neural Network(specifically LSTM) – price activity</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a:solidFill>
          <a:schemeClr val="bg1">
            <a:alpha val="90000"/>
          </a:schemeClr>
        </a:solidFill>
      </dgm:spPr>
      <dgm:t>
        <a:bodyPr/>
        <a:lstStyle/>
        <a:p>
          <a:r>
            <a:rPr lang="en-US" dirty="0"/>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dgm:spPr/>
      <dgm:t>
        <a:bodyPr/>
        <a:lstStyle/>
        <a:p>
          <a:r>
            <a:rPr lang="en-US"/>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B6ED573-97D0-4CAB-969A-A8A484A5B3BA}">
      <dgm:prSet phldrT="[Text]"/>
      <dgm:spPr/>
      <dgm:t>
        <a:bodyPr/>
        <a:lstStyle/>
        <a:p>
          <a:r>
            <a:rPr lang="en-US" dirty="0"/>
            <a:t>Random Forest for classification of signal direction</a:t>
          </a:r>
        </a:p>
      </dgm:t>
    </dgm:pt>
    <dgm:pt modelId="{894ADA48-D35D-4797-A12B-BC9C1A7E45FB}" type="parTrans" cxnId="{ABEB3EE6-255D-43A6-B38F-D2C2009332EE}">
      <dgm:prSet/>
      <dgm:spPr/>
      <dgm:t>
        <a:bodyPr/>
        <a:lstStyle/>
        <a:p>
          <a:endParaRPr lang="en-US"/>
        </a:p>
      </dgm:t>
    </dgm:pt>
    <dgm:pt modelId="{2249E152-D7C5-4FFB-839A-07EDC6ACF09B}" type="sibTrans" cxnId="{ABEB3EE6-255D-43A6-B38F-D2C2009332EE}">
      <dgm:prSet/>
      <dgm:spPr/>
      <dgm:t>
        <a:bodyPr/>
        <a:lstStyle/>
        <a:p>
          <a:endParaRPr lang="en-US"/>
        </a:p>
      </dgm:t>
    </dgm:pt>
    <dgm:pt modelId="{4AC3D84B-8DEB-4273-9C82-DD389BAA6A96}">
      <dgm:prSet phldrT="[Text]"/>
      <dgm:spPr/>
      <dgm:t>
        <a:bodyPr/>
        <a:lstStyle/>
        <a:p>
          <a:r>
            <a:rPr lang="en-US" dirty="0"/>
            <a:t>Logistic Regression for signal direction</a:t>
          </a:r>
        </a:p>
      </dgm:t>
    </dgm:pt>
    <dgm:pt modelId="{5309B30C-D473-4B48-8B1F-1FC947BAFF63}" type="parTrans" cxnId="{5E0207E2-3449-4834-AB94-ED4C7F28C85B}">
      <dgm:prSet/>
      <dgm:spPr/>
      <dgm:t>
        <a:bodyPr/>
        <a:lstStyle/>
        <a:p>
          <a:endParaRPr lang="en-US"/>
        </a:p>
      </dgm:t>
    </dgm:pt>
    <dgm:pt modelId="{026BA136-6CF5-4D8E-B6DA-0E95FF081FF1}" type="sibTrans" cxnId="{5E0207E2-3449-4834-AB94-ED4C7F28C85B}">
      <dgm:prSet/>
      <dgm:spPr/>
      <dgm:t>
        <a:bodyPr/>
        <a:lstStyle/>
        <a:p>
          <a:endParaRPr lang="en-US"/>
        </a:p>
      </dgm:t>
    </dgm:pt>
    <dgm:pt modelId="{CC25B04F-BD03-43FA-B50D-1AC87622AD29}">
      <dgm:prSet phldrT="[Text]"/>
      <dgm:spPr/>
      <dgm:t>
        <a:bodyPr/>
        <a:lstStyle/>
        <a:p>
          <a:r>
            <a:rPr lang="en-US" dirty="0"/>
            <a:t>Linear Regression for price activity</a:t>
          </a:r>
        </a:p>
      </dgm:t>
    </dgm:pt>
    <dgm:pt modelId="{5FDB002C-26CB-4C69-9829-A696F9877E2C}" type="parTrans" cxnId="{688DF036-5050-40F9-AFF6-4EB36E6FA817}">
      <dgm:prSet/>
      <dgm:spPr/>
      <dgm:t>
        <a:bodyPr/>
        <a:lstStyle/>
        <a:p>
          <a:endParaRPr lang="en-US"/>
        </a:p>
      </dgm:t>
    </dgm:pt>
    <dgm:pt modelId="{605AE3A5-DE6B-41EA-9000-5F5C4E9A4A7E}" type="sibTrans" cxnId="{688DF036-5050-40F9-AFF6-4EB36E6FA817}">
      <dgm:prSet/>
      <dgm:spPr/>
      <dgm:t>
        <a:bodyPr/>
        <a:lstStyle/>
        <a:p>
          <a:endParaRPr lang="en-US"/>
        </a:p>
      </dgm:t>
    </dgm:pt>
    <dgm:pt modelId="{7F3524BE-FC14-4DF0-83F2-FB73ECD2B227}">
      <dgm:prSet phldrT="[Text]"/>
      <dgm:spPr>
        <a:solidFill>
          <a:schemeClr val="bg1">
            <a:alpha val="90000"/>
          </a:schemeClr>
        </a:solidFill>
      </dgm:spPr>
      <dgm:t>
        <a:bodyPr/>
        <a:lstStyle/>
        <a:p>
          <a:r>
            <a:rPr lang="en-US"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dgm:spPr/>
      <dgm:t>
        <a:bodyPr/>
        <a:lstStyle/>
        <a:p>
          <a:r>
            <a:rPr lang="en-US"/>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180" custLinFactNeighborY="-5101">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dirty="0"/>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dirty="0"/>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dgm:spPr/>
      <dgm:t>
        <a:bodyPr/>
        <a:lstStyle/>
        <a:p>
          <a:r>
            <a:rPr lang="en-US" dirty="0"/>
            <a:t>Initial data set was over 4,000 attributes, for the purpose of this project we will be significantly pruning.</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FACD3759-6F97-449F-8B44-FD3A7E184EE1}" type="presOf" srcId="{D68CD979-2910-4F7A-8E34-7914B00F88B7}" destId="{4D90626B-35E9-4FCD-A2D4-3BAD3841DBB7}" srcOrd="0" destOrd="3" presId="urn:microsoft.com/office/officeart/2005/8/layout/chevron2"/>
    <dgm:cxn modelId="{1C670F5A-21B7-4D3F-85EC-5136F4113DF9}" type="presOf" srcId="{F5CCC1FE-9180-4B2D-BFDC-7BF06E81FE55}" destId="{5E30F5A9-E108-464C-AA8B-EBC7E77C68C6}" srcOrd="0" destOrd="3"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Create data warehouse server and load global index data</a:t>
          </a:r>
        </a:p>
        <a:p>
          <a:pPr marL="57150" lvl="1" indent="-57150" algn="l" defTabSz="400050">
            <a:lnSpc>
              <a:spcPct val="90000"/>
            </a:lnSpc>
            <a:spcBef>
              <a:spcPct val="0"/>
            </a:spcBef>
            <a:spcAft>
              <a:spcPct val="15000"/>
            </a:spcAft>
            <a:buChar char="•"/>
          </a:pPr>
          <a:r>
            <a:rPr lang="en-US" sz="900" kern="1200"/>
            <a:t>Python code to download future contracts</a:t>
          </a:r>
        </a:p>
        <a:p>
          <a:pPr marL="57150" lvl="1" indent="-57150" algn="l" defTabSz="400050">
            <a:lnSpc>
              <a:spcPct val="90000"/>
            </a:lnSpc>
            <a:spcBef>
              <a:spcPct val="0"/>
            </a:spcBef>
            <a:spcAft>
              <a:spcPct val="15000"/>
            </a:spcAft>
            <a:buChar char="•"/>
          </a:pPr>
          <a:r>
            <a:rPr lang="en-US" sz="900" kern="1200"/>
            <a:t>Python code to download Department of Energy Data</a:t>
          </a:r>
        </a:p>
        <a:p>
          <a:pPr marL="57150" lvl="1" indent="-57150" algn="l" defTabSz="400050">
            <a:lnSpc>
              <a:spcPct val="90000"/>
            </a:lnSpc>
            <a:spcBef>
              <a:spcPct val="0"/>
            </a:spcBef>
            <a:spcAft>
              <a:spcPct val="15000"/>
            </a:spcAft>
            <a:buChar char="•"/>
          </a:pPr>
          <a:r>
            <a:rPr lang="en-US" sz="900" kern="1200"/>
            <a:t>This will be a bespoke proprietary data set and wil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Analyze future contract curves</a:t>
          </a:r>
        </a:p>
        <a:p>
          <a:pPr marL="57150" lvl="1" indent="-57150" algn="l" defTabSz="400050">
            <a:lnSpc>
              <a:spcPct val="90000"/>
            </a:lnSpc>
            <a:spcBef>
              <a:spcPct val="0"/>
            </a:spcBef>
            <a:spcAft>
              <a:spcPct val="15000"/>
            </a:spcAft>
            <a:buChar char="•"/>
          </a:pPr>
          <a:r>
            <a:rPr lang="en-US" sz="900" kern="1200"/>
            <a:t>Analyze for contango and backwardation - potential feature development</a:t>
          </a:r>
        </a:p>
        <a:p>
          <a:pPr marL="57150" lvl="1" indent="-57150" algn="l" defTabSz="400050">
            <a:lnSpc>
              <a:spcPct val="90000"/>
            </a:lnSpc>
            <a:spcBef>
              <a:spcPct val="0"/>
            </a:spcBef>
            <a:spcAft>
              <a:spcPct val="15000"/>
            </a:spcAft>
            <a:buChar char="•"/>
          </a:pPr>
          <a:r>
            <a:rPr lang="en-US" sz="900" kern="1200"/>
            <a:t>Fit additional feature sets such as Bollinger and Exponential Moving Averages.</a:t>
          </a:r>
        </a:p>
        <a:p>
          <a:pPr marL="57150" lvl="1" indent="-57150" algn="l" defTabSz="400050">
            <a:lnSpc>
              <a:spcPct val="90000"/>
            </a:lnSpc>
            <a:spcBef>
              <a:spcPct val="0"/>
            </a:spcBef>
            <a:spcAft>
              <a:spcPct val="15000"/>
            </a:spcAft>
            <a:buChar char="•"/>
          </a:pPr>
          <a:r>
            <a:rPr lang="en-US" sz="900" kern="1200"/>
            <a:t>Analyze correlations</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 Outlier Detection</a:t>
          </a:r>
        </a:p>
        <a:p>
          <a:pPr marL="57150" lvl="1" indent="-57150" algn="l" defTabSz="400050">
            <a:lnSpc>
              <a:spcPct val="90000"/>
            </a:lnSpc>
            <a:spcBef>
              <a:spcPct val="0"/>
            </a:spcBef>
            <a:spcAft>
              <a:spcPct val="15000"/>
            </a:spcAft>
            <a:buChar char="•"/>
          </a:pPr>
          <a:r>
            <a:rPr lang="en-US" sz="900" kern="1200"/>
            <a:t>Standardization and Normalization for Linear and Nueral Network analysis</a:t>
          </a:r>
        </a:p>
        <a:p>
          <a:pPr marL="57150" lvl="1" indent="-57150" algn="l" defTabSz="400050">
            <a:lnSpc>
              <a:spcPct val="90000"/>
            </a:lnSpc>
            <a:spcBef>
              <a:spcPct val="0"/>
            </a:spcBef>
            <a:spcAft>
              <a:spcPct val="15000"/>
            </a:spcAft>
            <a:buChar char="•"/>
          </a:pPr>
          <a:r>
            <a:rPr lang="en-US" sz="900" kern="1200"/>
            <a:t>Fill missing values</a:t>
          </a:r>
        </a:p>
      </dsp:txBody>
      <dsp:txXfrm rot="-5400000">
        <a:off x="840105" y="2037476"/>
        <a:ext cx="4608214" cy="703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79319" y="179583"/>
          <a:ext cx="1195461" cy="83682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418676"/>
        <a:ext cx="836823" cy="358638"/>
      </dsp:txXfrm>
    </dsp:sp>
    <dsp:sp modelId="{4D90626B-35E9-4FCD-A2D4-3BAD3841DBB7}">
      <dsp:nvSpPr>
        <dsp:cNvPr id="0" name=""/>
        <dsp:cNvSpPr/>
      </dsp:nvSpPr>
      <dsp:spPr>
        <a:xfrm rot="5400000">
          <a:off x="2773086" y="-1925329"/>
          <a:ext cx="777050" cy="4649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Neural Network(specifically LSTM) – price activity</a:t>
          </a:r>
        </a:p>
        <a:p>
          <a:pPr marL="57150" lvl="1" indent="-57150" algn="l" defTabSz="444500">
            <a:lnSpc>
              <a:spcPct val="90000"/>
            </a:lnSpc>
            <a:spcBef>
              <a:spcPct val="0"/>
            </a:spcBef>
            <a:spcAft>
              <a:spcPct val="15000"/>
            </a:spcAft>
            <a:buChar char="•"/>
          </a:pPr>
          <a:r>
            <a:rPr lang="en-US" sz="1000" kern="1200" dirty="0"/>
            <a:t>Random Forest for classification of signal direction</a:t>
          </a:r>
        </a:p>
        <a:p>
          <a:pPr marL="57150" lvl="1" indent="-57150" algn="l" defTabSz="444500">
            <a:lnSpc>
              <a:spcPct val="90000"/>
            </a:lnSpc>
            <a:spcBef>
              <a:spcPct val="0"/>
            </a:spcBef>
            <a:spcAft>
              <a:spcPct val="15000"/>
            </a:spcAft>
            <a:buChar char="•"/>
          </a:pPr>
          <a:r>
            <a:rPr lang="en-US" sz="1000" kern="1200" dirty="0"/>
            <a:t>Logistic Regression for signal direction</a:t>
          </a:r>
        </a:p>
        <a:p>
          <a:pPr marL="57150" lvl="1" indent="-57150" algn="l" defTabSz="444500">
            <a:lnSpc>
              <a:spcPct val="90000"/>
            </a:lnSpc>
            <a:spcBef>
              <a:spcPct val="0"/>
            </a:spcBef>
            <a:spcAft>
              <a:spcPct val="15000"/>
            </a:spcAft>
            <a:buChar char="•"/>
          </a:pPr>
          <a:r>
            <a:rPr lang="en-US" sz="1000" kern="1200" dirty="0"/>
            <a:t>Linear Regression for price activity</a:t>
          </a:r>
        </a:p>
      </dsp:txBody>
      <dsp:txXfrm rot="-5400000">
        <a:off x="836823" y="48866"/>
        <a:ext cx="4611644" cy="701186"/>
      </dsp:txXfrm>
    </dsp:sp>
    <dsp:sp modelId="{DDB1E226-4A0D-4E7A-8277-FCFCF5856335}">
      <dsp:nvSpPr>
        <dsp:cNvPr id="0" name=""/>
        <dsp:cNvSpPr/>
      </dsp:nvSpPr>
      <dsp:spPr>
        <a:xfrm rot="5400000">
          <a:off x="-179319" y="1188626"/>
          <a:ext cx="1195461" cy="83682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1427719"/>
        <a:ext cx="836823" cy="358638"/>
      </dsp:txXfrm>
    </dsp:sp>
    <dsp:sp modelId="{D4107748-EE1C-4815-8100-F435BBAEED32}">
      <dsp:nvSpPr>
        <dsp:cNvPr id="0" name=""/>
        <dsp:cNvSpPr/>
      </dsp:nvSpPr>
      <dsp:spPr>
        <a:xfrm rot="5400000">
          <a:off x="2751041" y="-966593"/>
          <a:ext cx="804402" cy="4649576"/>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Standard model fit parameters</a:t>
          </a:r>
        </a:p>
        <a:p>
          <a:pPr marL="57150" lvl="1" indent="-57150" algn="l" defTabSz="444500">
            <a:lnSpc>
              <a:spcPct val="90000"/>
            </a:lnSpc>
            <a:spcBef>
              <a:spcPct val="0"/>
            </a:spcBef>
            <a:spcAft>
              <a:spcPct val="15000"/>
            </a:spcAft>
            <a:buChar char="•"/>
          </a:pPr>
          <a:r>
            <a:rPr lang="en-US" sz="1000" kern="1200" dirty="0"/>
            <a:t>Build backtesting framework for real world signal and pattern evaluation</a:t>
          </a:r>
        </a:p>
      </dsp:txBody>
      <dsp:txXfrm rot="-5400000">
        <a:off x="828454" y="995262"/>
        <a:ext cx="4610308" cy="725866"/>
      </dsp:txXfrm>
    </dsp:sp>
    <dsp:sp modelId="{8B76222F-4EA7-4BDB-8C45-7FBB2693A16A}">
      <dsp:nvSpPr>
        <dsp:cNvPr id="0" name=""/>
        <dsp:cNvSpPr/>
      </dsp:nvSpPr>
      <dsp:spPr>
        <a:xfrm rot="5400000">
          <a:off x="-179319" y="2183992"/>
          <a:ext cx="1195461" cy="83682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Visualization</a:t>
          </a:r>
        </a:p>
      </dsp:txBody>
      <dsp:txXfrm rot="-5400000">
        <a:off x="1" y="2423085"/>
        <a:ext cx="836823" cy="358638"/>
      </dsp:txXfrm>
    </dsp:sp>
    <dsp:sp modelId="{5E30F5A9-E108-464C-AA8B-EBC7E77C68C6}">
      <dsp:nvSpPr>
        <dsp:cNvPr id="0" name=""/>
        <dsp:cNvSpPr/>
      </dsp:nvSpPr>
      <dsp:spPr>
        <a:xfrm rot="5400000">
          <a:off x="2773086" y="68410"/>
          <a:ext cx="777050" cy="46495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 Dashboard Development</a:t>
          </a:r>
        </a:p>
        <a:p>
          <a:pPr marL="57150" lvl="1" indent="-57150" algn="l" defTabSz="444500">
            <a:lnSpc>
              <a:spcPct val="90000"/>
            </a:lnSpc>
            <a:spcBef>
              <a:spcPct val="0"/>
            </a:spcBef>
            <a:spcAft>
              <a:spcPct val="15000"/>
            </a:spcAft>
            <a:buChar char="•"/>
          </a:pPr>
          <a:r>
            <a:rPr lang="en-US" sz="1000" kern="1200"/>
            <a:t>Mobile Application Development</a:t>
          </a:r>
        </a:p>
      </dsp:txBody>
      <dsp:txXfrm rot="-5400000">
        <a:off x="836823" y="2042605"/>
        <a:ext cx="4611644" cy="701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Create data warehouse server and load global index data</a:t>
          </a:r>
        </a:p>
        <a:p>
          <a:pPr marL="57150" lvl="1" indent="-57150" algn="l" defTabSz="355600">
            <a:lnSpc>
              <a:spcPct val="90000"/>
            </a:lnSpc>
            <a:spcBef>
              <a:spcPct val="0"/>
            </a:spcBef>
            <a:spcAft>
              <a:spcPct val="15000"/>
            </a:spcAft>
            <a:buChar char="•"/>
          </a:pPr>
          <a:r>
            <a:rPr lang="en-US" sz="800" kern="1200" dirty="0"/>
            <a:t>Python code to download future contracts</a:t>
          </a:r>
        </a:p>
        <a:p>
          <a:pPr marL="57150" lvl="1" indent="-57150" algn="l" defTabSz="355600">
            <a:lnSpc>
              <a:spcPct val="90000"/>
            </a:lnSpc>
            <a:spcBef>
              <a:spcPct val="0"/>
            </a:spcBef>
            <a:spcAft>
              <a:spcPct val="15000"/>
            </a:spcAft>
            <a:buChar char="•"/>
          </a:pPr>
          <a:r>
            <a:rPr lang="en-US" sz="800" kern="1200" dirty="0"/>
            <a:t>Python code to download Department of Energy Data</a:t>
          </a:r>
        </a:p>
        <a:p>
          <a:pPr marL="57150" lvl="1" indent="-57150" algn="l" defTabSz="355600">
            <a:lnSpc>
              <a:spcPct val="90000"/>
            </a:lnSpc>
            <a:spcBef>
              <a:spcPct val="0"/>
            </a:spcBef>
            <a:spcAft>
              <a:spcPct val="15000"/>
            </a:spcAft>
            <a:buChar char="•"/>
          </a:pPr>
          <a:r>
            <a:rPr lang="en-US" sz="800" kern="1200" dirty="0"/>
            <a:t>This will be a bespoke proprietary data set and will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Analyze future contract curves</a:t>
          </a:r>
        </a:p>
        <a:p>
          <a:pPr marL="57150" lvl="1" indent="-57150" algn="l" defTabSz="355600">
            <a:lnSpc>
              <a:spcPct val="90000"/>
            </a:lnSpc>
            <a:spcBef>
              <a:spcPct val="0"/>
            </a:spcBef>
            <a:spcAft>
              <a:spcPct val="15000"/>
            </a:spcAft>
            <a:buChar char="•"/>
          </a:pPr>
          <a:r>
            <a:rPr lang="en-US" sz="800" kern="1200"/>
            <a:t>Analyze for contango and backwardation - potential feature development</a:t>
          </a:r>
        </a:p>
        <a:p>
          <a:pPr marL="57150" lvl="1" indent="-57150" algn="l" defTabSz="355600">
            <a:lnSpc>
              <a:spcPct val="90000"/>
            </a:lnSpc>
            <a:spcBef>
              <a:spcPct val="0"/>
            </a:spcBef>
            <a:spcAft>
              <a:spcPct val="15000"/>
            </a:spcAft>
            <a:buChar char="•"/>
          </a:pPr>
          <a:r>
            <a:rPr lang="en-US" sz="800" kern="1200"/>
            <a:t>Fit additional feature sets such as Bollinger and Exponential Moving Averages.</a:t>
          </a:r>
        </a:p>
        <a:p>
          <a:pPr marL="57150" lvl="1" indent="-57150" algn="l" defTabSz="355600">
            <a:lnSpc>
              <a:spcPct val="90000"/>
            </a:lnSpc>
            <a:spcBef>
              <a:spcPct val="0"/>
            </a:spcBef>
            <a:spcAft>
              <a:spcPct val="15000"/>
            </a:spcAft>
            <a:buChar char="•"/>
          </a:pPr>
          <a:r>
            <a:rPr lang="en-US" sz="800" kern="1200" dirty="0"/>
            <a:t>Analyze correlations</a:t>
          </a:r>
        </a:p>
        <a:p>
          <a:pPr marL="57150" lvl="1" indent="-57150" algn="l" defTabSz="355600">
            <a:lnSpc>
              <a:spcPct val="90000"/>
            </a:lnSpc>
            <a:spcBef>
              <a:spcPct val="0"/>
            </a:spcBef>
            <a:spcAft>
              <a:spcPct val="15000"/>
            </a:spcAft>
            <a:buChar char="•"/>
          </a:pPr>
          <a:r>
            <a:rPr lang="en-US" sz="800" kern="1200" dirty="0"/>
            <a:t>Initial data set was over 4,000 attributes, for the purpose of this project we will be significantly pruning.</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dirty="0"/>
            <a:t> Outlier Detection</a:t>
          </a:r>
        </a:p>
        <a:p>
          <a:pPr marL="57150" lvl="1" indent="-57150" algn="l" defTabSz="355600">
            <a:lnSpc>
              <a:spcPct val="90000"/>
            </a:lnSpc>
            <a:spcBef>
              <a:spcPct val="0"/>
            </a:spcBef>
            <a:spcAft>
              <a:spcPct val="15000"/>
            </a:spcAft>
            <a:buChar char="•"/>
          </a:pPr>
          <a:r>
            <a:rPr lang="en-US" sz="800" kern="1200" dirty="0"/>
            <a:t>Standardization and Normalization for Linear and Neural Network analysis</a:t>
          </a:r>
        </a:p>
        <a:p>
          <a:pPr marL="57150" lvl="1" indent="-57150" algn="l" defTabSz="355600">
            <a:lnSpc>
              <a:spcPct val="90000"/>
            </a:lnSpc>
            <a:spcBef>
              <a:spcPct val="0"/>
            </a:spcBef>
            <a:spcAft>
              <a:spcPct val="15000"/>
            </a:spcAft>
            <a:buChar char="•"/>
          </a:pPr>
          <a:r>
            <a:rPr lang="en-US" sz="800" kern="1200" dirty="0"/>
            <a:t>Fill missing values</a:t>
          </a:r>
        </a:p>
        <a:p>
          <a:pPr marL="57150" lvl="1" indent="-57150" algn="l" defTabSz="355600">
            <a:lnSpc>
              <a:spcPct val="90000"/>
            </a:lnSpc>
            <a:spcBef>
              <a:spcPct val="0"/>
            </a:spcBef>
            <a:spcAft>
              <a:spcPct val="15000"/>
            </a:spcAft>
            <a:buChar char="•"/>
          </a:pPr>
          <a:r>
            <a:rPr lang="en-US" sz="800" kern="1200" dirty="0"/>
            <a:t>Output to csv files for further processing</a:t>
          </a:r>
        </a:p>
      </dsp:txBody>
      <dsp:txXfrm rot="-5400000">
        <a:off x="840105" y="2037476"/>
        <a:ext cx="4608214" cy="70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10/30/19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10/30/19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44</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45</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10/30/19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($10 M)</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r>
              <a:rPr lang="en-US" dirty="0"/>
              <a:t>Gasoline specific strategy using proprietary stitching of futures contracts and feature extraction.</a:t>
            </a:r>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graphicFrame>
        <p:nvGraphicFramePr>
          <p:cNvPr id="8" name="Diagram 7">
            <a:extLst>
              <a:ext uri="{FF2B5EF4-FFF2-40B4-BE49-F238E27FC236}">
                <a16:creationId xmlns:a16="http://schemas.microsoft.com/office/drawing/2014/main" id="{5A25858B-930C-4D0B-AF0C-EEA09B0BF6AF}"/>
              </a:ext>
            </a:extLst>
          </p:cNvPr>
          <p:cNvGraphicFramePr/>
          <p:nvPr>
            <p:extLst>
              <p:ext uri="{D42A27DB-BD31-4B8C-83A1-F6EECF244321}">
                <p14:modId xmlns:p14="http://schemas.microsoft.com/office/powerpoint/2010/main" val="1456027884"/>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3645975505"/>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636054511"/>
              </p:ext>
            </p:extLst>
          </p:nvPr>
        </p:nvGraphicFramePr>
        <p:xfrm>
          <a:off x="326571" y="2153057"/>
          <a:ext cx="5486400" cy="3200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p:txBody>
          <a:bodyPr/>
          <a:lstStyle/>
          <a:p>
            <a:r>
              <a:rPr lang="en-US" dirty="0"/>
              <a:t>Introduction and Project Goal</a:t>
            </a:r>
          </a:p>
          <a:p>
            <a:r>
              <a:rPr lang="en-US" dirty="0"/>
              <a:t>Data Preparation &amp; Tools</a:t>
            </a:r>
          </a:p>
          <a:p>
            <a:r>
              <a:rPr lang="en-US" dirty="0"/>
              <a:t>Data Analysis and Understanding</a:t>
            </a:r>
          </a:p>
          <a:p>
            <a:r>
              <a:rPr lang="en-US" dirty="0"/>
              <a:t>Trade Evaluation Results</a:t>
            </a:r>
          </a:p>
          <a:p>
            <a:r>
              <a:rPr lang="en-US" dirty="0"/>
              <a:t>Modeling Details &amp; EDA</a:t>
            </a:r>
          </a:p>
          <a:p>
            <a:pPr lvl="1"/>
            <a:r>
              <a:rPr lang="en-US" dirty="0"/>
              <a:t>Portfolio A</a:t>
            </a:r>
          </a:p>
          <a:p>
            <a:pPr lvl="1"/>
            <a:r>
              <a:rPr lang="en-US" dirty="0"/>
              <a:t>Portfolio B</a:t>
            </a:r>
          </a:p>
          <a:p>
            <a:r>
              <a:rPr lang="en-US" dirty="0"/>
              <a:t>Visualization</a:t>
            </a:r>
          </a:p>
          <a:p>
            <a:r>
              <a:rPr lang="en-US" dirty="0"/>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a:p>
            <a:r>
              <a:rPr lang="en-US" sz="2800" dirty="0"/>
              <a:t>	Portfolio 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499595"/>
            <a:ext cx="4937211" cy="1325563"/>
          </a:xfrm>
          <a:prstGeom prst="rect">
            <a:avLst/>
          </a:prstGeom>
        </p:spPr>
        <p:txBody>
          <a:bodyPr vert="horz" lIns="0" tIns="0" rIns="0" bIns="0" rtlCol="0" anchor="ctr">
            <a:normAutofit/>
          </a:bodyPr>
          <a:lstStyle/>
          <a:p>
            <a:r>
              <a:rPr lang="en-US" sz="3200" b="1" kern="1200" cap="all" baseline="0" noProof="0">
                <a:solidFill>
                  <a:schemeClr val="tx1"/>
                </a:solidFill>
                <a:latin typeface="+mj-lt"/>
                <a:ea typeface="+mj-ea"/>
                <a:cs typeface="+mj-cs"/>
              </a:rPr>
              <a:t>Portfolio A Results</a:t>
            </a:r>
          </a:p>
        </p:txBody>
      </p:sp>
      <p:sp>
        <p:nvSpPr>
          <p:cNvPr id="5" name="TextBox 4">
            <a:extLst>
              <a:ext uri="{FF2B5EF4-FFF2-40B4-BE49-F238E27FC236}">
                <a16:creationId xmlns:a16="http://schemas.microsoft.com/office/drawing/2014/main" id="{9872A5DF-FCB3-4E3F-AF95-7CF114D168AE}"/>
              </a:ext>
            </a:extLst>
          </p:cNvPr>
          <p:cNvSpPr txBox="1"/>
          <p:nvPr/>
        </p:nvSpPr>
        <p:spPr>
          <a:xfrm>
            <a:off x="538960" y="1825625"/>
            <a:ext cx="4914189" cy="4351338"/>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Data pre-processing, normalization and augmentation.</a:t>
            </a:r>
          </a:p>
          <a:p>
            <a:pPr marL="171450" indent="-228600">
              <a:lnSpc>
                <a:spcPct val="90000"/>
              </a:lnSpc>
              <a:spcAft>
                <a:spcPts val="600"/>
              </a:spcAft>
              <a:buFont typeface="Arial" panose="020B0604020202020204" pitchFamily="34" charset="0"/>
              <a:buChar char="•"/>
            </a:pPr>
            <a:r>
              <a:rPr lang="en-US" sz="1900" b="1" kern="1200" noProof="0" dirty="0">
                <a:solidFill>
                  <a:schemeClr val="tx1"/>
                </a:solidFill>
                <a:latin typeface="+mn-lt"/>
                <a:ea typeface="+mn-ea"/>
                <a:cs typeface="+mn-cs"/>
              </a:rPr>
              <a:t>Risk profiles</a:t>
            </a:r>
            <a:r>
              <a:rPr lang="en-US" sz="1900" kern="1200" noProof="0" dirty="0">
                <a:solidFill>
                  <a:schemeClr val="tx1"/>
                </a:solidFill>
                <a:latin typeface="+mn-lt"/>
                <a:ea typeface="+mn-ea"/>
                <a:cs typeface="+mn-cs"/>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Preliminary time series analysis &amp; statistical correlations for </a:t>
            </a:r>
            <a:r>
              <a:rPr lang="en-US" sz="1900" b="1" kern="1200" noProof="0" dirty="0">
                <a:solidFill>
                  <a:schemeClr val="tx1"/>
                </a:solidFill>
                <a:latin typeface="+mn-lt"/>
                <a:ea typeface="+mn-ea"/>
                <a:cs typeface="+mn-cs"/>
              </a:rPr>
              <a:t>Crude products</a:t>
            </a:r>
            <a:endParaRPr lang="en-US" sz="1900" kern="1200" noProof="0" dirty="0">
              <a:solidFill>
                <a:schemeClr val="tx1"/>
              </a:solidFill>
              <a:latin typeface="+mn-lt"/>
              <a:ea typeface="+mn-ea"/>
              <a:cs typeface="+mn-cs"/>
            </a:endParaRPr>
          </a:p>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A predictive model for WTI, and corresponding trading strategy (</a:t>
            </a:r>
            <a:r>
              <a:rPr lang="en-US" sz="1900" b="1" kern="1200" noProof="0" dirty="0">
                <a:solidFill>
                  <a:schemeClr val="tx1"/>
                </a:solidFill>
                <a:latin typeface="+mn-lt"/>
                <a:ea typeface="+mn-ea"/>
                <a:cs typeface="+mn-cs"/>
              </a:rPr>
              <a:t>mean-revision</a:t>
            </a:r>
            <a:r>
              <a:rPr lang="en-US" sz="1900" kern="1200" noProof="0" dirty="0">
                <a:solidFill>
                  <a:schemeClr val="tx1"/>
                </a:solidFill>
                <a:latin typeface="+mn-lt"/>
                <a:ea typeface="+mn-ea"/>
                <a:cs typeface="+mn-cs"/>
              </a:rPr>
              <a:t>).</a:t>
            </a:r>
          </a:p>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Initial </a:t>
            </a:r>
            <a:r>
              <a:rPr lang="en-US" sz="1900" kern="1200" noProof="0" dirty="0" err="1">
                <a:solidFill>
                  <a:schemeClr val="tx1"/>
                </a:solidFill>
                <a:latin typeface="+mn-lt"/>
                <a:ea typeface="+mn-ea"/>
                <a:cs typeface="+mn-cs"/>
              </a:rPr>
              <a:t>backtest</a:t>
            </a:r>
            <a:r>
              <a:rPr lang="en-US" sz="1900" kern="1200" noProof="0" dirty="0">
                <a:solidFill>
                  <a:schemeClr val="tx1"/>
                </a:solidFill>
                <a:latin typeface="+mn-lt"/>
                <a:ea typeface="+mn-ea"/>
                <a:cs typeface="+mn-cs"/>
              </a:rPr>
              <a:t> results </a:t>
            </a:r>
            <a:r>
              <a:rPr lang="en-US" sz="1900" b="1" kern="1200" noProof="0" dirty="0">
                <a:solidFill>
                  <a:schemeClr val="tx1"/>
                </a:solidFill>
                <a:latin typeface="+mn-lt"/>
                <a:ea typeface="+mn-ea"/>
                <a:cs typeface="+mn-cs"/>
              </a:rPr>
              <a:t>yield net positive </a:t>
            </a:r>
            <a:r>
              <a:rPr lang="en-US" sz="1900" b="1" kern="1200" noProof="0" dirty="0" err="1">
                <a:solidFill>
                  <a:schemeClr val="tx1"/>
                </a:solidFill>
                <a:latin typeface="+mn-lt"/>
                <a:ea typeface="+mn-ea"/>
                <a:cs typeface="+mn-cs"/>
              </a:rPr>
              <a:t>PnL</a:t>
            </a:r>
            <a:r>
              <a:rPr lang="en-US" sz="1900" kern="1200" noProof="0" dirty="0">
                <a:solidFill>
                  <a:schemeClr val="tx1"/>
                </a:solidFill>
                <a:latin typeface="+mn-lt"/>
                <a:ea typeface="+mn-ea"/>
                <a:cs typeface="+mn-cs"/>
              </a:rPr>
              <a:t> for the testing period (2019).</a:t>
            </a:r>
          </a:p>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WTI mean revision strategy performance is </a:t>
            </a:r>
            <a:r>
              <a:rPr lang="en-US" sz="1900" b="1" kern="1200" noProof="0" dirty="0">
                <a:solidFill>
                  <a:schemeClr val="tx1"/>
                </a:solidFill>
                <a:latin typeface="+mn-lt"/>
                <a:ea typeface="+mn-ea"/>
                <a:cs typeface="+mn-cs"/>
              </a:rPr>
              <a:t>16.8%</a:t>
            </a:r>
            <a:r>
              <a:rPr lang="en-US" sz="1900" kern="1200" noProof="0" dirty="0">
                <a:solidFill>
                  <a:schemeClr val="tx1"/>
                </a:solidFill>
                <a:latin typeface="+mn-lt"/>
                <a:ea typeface="+mn-ea"/>
                <a:cs typeface="+mn-cs"/>
              </a:rPr>
              <a:t> YTD.</a:t>
            </a:r>
          </a:p>
          <a:p>
            <a:pPr marL="171450" indent="-228600">
              <a:lnSpc>
                <a:spcPct val="90000"/>
              </a:lnSpc>
              <a:spcAft>
                <a:spcPts val="600"/>
              </a:spcAft>
              <a:buFont typeface="Arial" panose="020B0604020202020204" pitchFamily="34" charset="0"/>
              <a:buChar char="•"/>
            </a:pPr>
            <a:r>
              <a:rPr lang="en-US" sz="1900" kern="1200" noProof="0" dirty="0">
                <a:solidFill>
                  <a:schemeClr val="tx1"/>
                </a:solidFill>
                <a:latin typeface="+mn-lt"/>
                <a:ea typeface="+mn-ea"/>
                <a:cs typeface="+mn-cs"/>
              </a:rPr>
              <a:t>The trade execution / </a:t>
            </a:r>
            <a:r>
              <a:rPr lang="en-US" sz="1900" kern="1200" noProof="0" dirty="0" err="1">
                <a:solidFill>
                  <a:schemeClr val="tx1"/>
                </a:solidFill>
                <a:latin typeface="+mn-lt"/>
                <a:ea typeface="+mn-ea"/>
                <a:cs typeface="+mn-cs"/>
              </a:rPr>
              <a:t>PnL</a:t>
            </a:r>
            <a:r>
              <a:rPr lang="en-US" sz="1900" kern="1200" noProof="0" dirty="0">
                <a:solidFill>
                  <a:schemeClr val="tx1"/>
                </a:solidFill>
                <a:latin typeface="+mn-lt"/>
                <a:ea typeface="+mn-ea"/>
                <a:cs typeface="+mn-cs"/>
              </a:rPr>
              <a:t> </a:t>
            </a:r>
            <a:r>
              <a:rPr lang="en-US" sz="1900" b="1" kern="1200" noProof="0" dirty="0">
                <a:solidFill>
                  <a:schemeClr val="tx1"/>
                </a:solidFill>
                <a:latin typeface="+mn-lt"/>
                <a:ea typeface="+mn-ea"/>
                <a:cs typeface="+mn-cs"/>
              </a:rPr>
              <a:t>dashboard</a:t>
            </a:r>
            <a:r>
              <a:rPr lang="en-US" sz="1900" kern="1200" noProof="0" dirty="0">
                <a:solidFill>
                  <a:schemeClr val="tx1"/>
                </a:solidFill>
                <a:latin typeface="+mn-lt"/>
                <a:ea typeface="+mn-ea"/>
                <a:cs typeface="+mn-cs"/>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23</a:t>
            </a:fld>
            <a:endParaRPr lang="en-US" sz="900" kern="1200" noProof="0">
              <a:solidFill>
                <a:schemeClr val="bg1"/>
              </a:solidFill>
              <a:latin typeface="+mn-lt"/>
              <a:ea typeface="+mn-ea"/>
              <a:cs typeface="+mn-cs"/>
            </a:endParaRPr>
          </a:p>
        </p:txBody>
      </p:sp>
      <p:pic>
        <p:nvPicPr>
          <p:cNvPr id="4098" name="Picture 2">
            <a:extLst>
              <a:ext uri="{FF2B5EF4-FFF2-40B4-BE49-F238E27FC236}">
                <a16:creationId xmlns:a16="http://schemas.microsoft.com/office/drawing/2014/main" id="{F8F51EBB-02B6-4697-9780-0D3050CB2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731" r="270" b="1"/>
          <a:stretch/>
        </p:blipFill>
        <p:spPr bwMode="auto">
          <a:xfrm>
            <a:off x="5455212" y="988536"/>
            <a:ext cx="4884848" cy="488484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7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t>Data Preprocessing, Normalization, and Augmentation</a:t>
            </a:r>
            <a:endParaRPr lang="en-US" sz="3200" b="1" kern="1200" cap="all" baseline="0" noProof="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24</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460511" y="1358153"/>
            <a:ext cx="10678543" cy="1557324"/>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of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1496293" y="2915478"/>
            <a:ext cx="8994372" cy="3302442"/>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25</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974259" y="4965594"/>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510988" y="901931"/>
            <a:ext cx="7126941" cy="3719973"/>
          </a:xfrm>
          <a:prstGeom prst="rect">
            <a:avLst/>
          </a:prstGeom>
          <a:noFill/>
        </p:spPr>
      </p:pic>
      <p:pic>
        <p:nvPicPr>
          <p:cNvPr id="24" name="Picture 23">
            <a:extLst>
              <a:ext uri="{FF2B5EF4-FFF2-40B4-BE49-F238E27FC236}">
                <a16:creationId xmlns:a16="http://schemas.microsoft.com/office/drawing/2014/main" id="{26B4A791-CA82-DD41-B3E3-DEBCDA52E4A3}"/>
              </a:ext>
            </a:extLst>
          </p:cNvPr>
          <p:cNvPicPr>
            <a:picLocks noChangeAspect="1"/>
          </p:cNvPicPr>
          <p:nvPr/>
        </p:nvPicPr>
        <p:blipFill>
          <a:blip r:embed="rId3"/>
          <a:stretch>
            <a:fillRect/>
          </a:stretch>
        </p:blipFill>
        <p:spPr>
          <a:xfrm>
            <a:off x="5266587" y="2492567"/>
            <a:ext cx="6391569" cy="3719973"/>
          </a:xfrm>
          <a:prstGeom prst="rect">
            <a:avLst/>
          </a:prstGeom>
        </p:spPr>
      </p:pic>
      <p:sp>
        <p:nvSpPr>
          <p:cNvPr id="3" name="TextBox 2">
            <a:extLst>
              <a:ext uri="{FF2B5EF4-FFF2-40B4-BE49-F238E27FC236}">
                <a16:creationId xmlns:a16="http://schemas.microsoft.com/office/drawing/2014/main" id="{380FF962-212C-7C48-BD9B-434230879744}"/>
              </a:ext>
            </a:extLst>
          </p:cNvPr>
          <p:cNvSpPr txBox="1"/>
          <p:nvPr/>
        </p:nvSpPr>
        <p:spPr>
          <a:xfrm>
            <a:off x="4685881" y="1292238"/>
            <a:ext cx="6039129" cy="1200329"/>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spTree>
    <p:extLst>
      <p:ext uri="{BB962C8B-B14F-4D97-AF65-F5344CB8AC3E}">
        <p14:creationId xmlns:p14="http://schemas.microsoft.com/office/powerpoint/2010/main" val="381507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26</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1963271"/>
          </a:xfrm>
        </p:spPr>
        <p:txBody>
          <a:bodyPr>
            <a:normAutofit fontScale="92500" lnSpcReduction="2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4937211" cy="1325563"/>
          </a:xfrm>
          <a:prstGeom prst="rect">
            <a:avLst/>
          </a:prstGeom>
        </p:spPr>
        <p:txBody>
          <a:bodyPr anchor="ctr">
            <a:normAutofit/>
          </a:bodyPr>
          <a:lstStyle/>
          <a:p>
            <a:r>
              <a:rPr lang="en-US" sz="3200" dirty="0">
                <a:solidFill>
                  <a:schemeClr val="tx1"/>
                </a:solidFill>
              </a:rPr>
              <a:t>Trading Strategy </a:t>
            </a:r>
            <a:r>
              <a:rPr lang="en-US" sz="3200" b="0" cap="none" dirty="0">
                <a:solidFill>
                  <a:schemeClr val="accent1"/>
                </a:solidFill>
              </a:rPr>
              <a:t>Crude Oil WTI</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538960" y="1825625"/>
            <a:ext cx="4914189" cy="4351338"/>
          </a:xfrm>
          <a:prstGeom prst="rect">
            <a:avLst/>
          </a:prstGeom>
        </p:spPr>
        <p:txBody>
          <a:bodyPr>
            <a:normAutofit/>
          </a:bodyPr>
          <a:lstStyle/>
          <a:p>
            <a:pPr marL="0" indent="0">
              <a:buNone/>
            </a:pPr>
            <a:r>
              <a:rPr lang="en-US" sz="2000">
                <a:solidFill>
                  <a:schemeClr val="tx1"/>
                </a:solidFill>
              </a:rPr>
              <a:t>From this predicted data, our trading strategy is simple: we look for peaks and troughs in the returns, areas that are relatively large outliers (for this example, we’re using a threshold of 0.0015, where the EV = 0). The basic idea is that because we have a stationary time-series, when the returns take a sharp up/down-turn, we enter the position (the direction is the </a:t>
            </a:r>
            <a:r>
              <a:rPr lang="en-US" sz="2000" b="1">
                <a:solidFill>
                  <a:schemeClr val="tx1"/>
                </a:solidFill>
              </a:rPr>
              <a:t>opposite</a:t>
            </a:r>
            <a:r>
              <a:rPr lang="en-US" sz="2000">
                <a:solidFill>
                  <a:schemeClr val="tx1"/>
                </a:solidFill>
              </a:rPr>
              <a:t> from the sign of the predicted return: positive, we </a:t>
            </a:r>
            <a:r>
              <a:rPr lang="en-US" sz="2000" b="1">
                <a:solidFill>
                  <a:schemeClr val="tx1"/>
                </a:solidFill>
              </a:rPr>
              <a:t>sell</a:t>
            </a:r>
            <a:r>
              <a:rPr lang="en-US" sz="2000">
                <a:solidFill>
                  <a:schemeClr val="tx1"/>
                </a:solidFill>
              </a:rPr>
              <a:t>, negative we </a:t>
            </a:r>
            <a:r>
              <a:rPr lang="en-US" sz="2000" b="1">
                <a:solidFill>
                  <a:schemeClr val="tx1"/>
                </a:solidFill>
              </a:rPr>
              <a:t>buy</a:t>
            </a:r>
            <a:r>
              <a:rPr lang="en-US" sz="2000">
                <a:solidFill>
                  <a:schemeClr val="tx1"/>
                </a:solidFill>
              </a:rPr>
              <a:t>). Since we found a statistically significant autocorrelation at lag = 4, we will take the inverse side and close out our position in </a:t>
            </a:r>
            <a:r>
              <a:rPr lang="en-US" sz="2000" b="1">
                <a:solidFill>
                  <a:schemeClr val="tx1"/>
                </a:solidFill>
              </a:rPr>
              <a:t>4 trading days from entry</a:t>
            </a:r>
            <a:r>
              <a:rPr lang="en-US" sz="2000">
                <a:solidFill>
                  <a:schemeClr val="tx1"/>
                </a:solidFill>
              </a:rPr>
              <a:t>, </a:t>
            </a:r>
            <a:r>
              <a:rPr lang="en-US" sz="2000" i="1">
                <a:solidFill>
                  <a:schemeClr val="tx1"/>
                </a:solidFill>
              </a:rPr>
              <a:t>always</a:t>
            </a:r>
            <a:r>
              <a:rPr lang="en-US" sz="2000">
                <a:solidFill>
                  <a:schemeClr val="tx1"/>
                </a:solidFill>
              </a:rPr>
              <a:t>.</a:t>
            </a:r>
          </a:p>
          <a:p>
            <a:endParaRPr lang="en-US" sz="2000">
              <a:solidFill>
                <a:schemeClr val="tx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30</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p:txBody>
          <a:bodyPr/>
          <a:lstStyle/>
          <a:p>
            <a:r>
              <a:rPr lang="en-US" dirty="0"/>
              <a:t>Initial </a:t>
            </a:r>
            <a:r>
              <a:rPr lang="en-US" dirty="0" err="1"/>
              <a:t>backtest</a:t>
            </a:r>
            <a:r>
              <a:rPr lang="en-US" dirty="0"/>
              <a:t> results </a:t>
            </a:r>
            <a:r>
              <a:rPr lang="en-US" b="0" cap="none" dirty="0">
                <a:solidFill>
                  <a:schemeClr val="accent1"/>
                </a:solidFill>
              </a:rPr>
              <a:t>Crude Oil WTI  </a:t>
            </a:r>
            <a:endParaRPr lang="en-US" b="0" dirty="0">
              <a:solidFill>
                <a:schemeClr val="accent1"/>
              </a:solidFill>
            </a:endParaRPr>
          </a:p>
        </p:txBody>
      </p:sp>
      <p:pic>
        <p:nvPicPr>
          <p:cNvPr id="8" name="Content Placeholder 7">
            <a:extLst>
              <a:ext uri="{FF2B5EF4-FFF2-40B4-BE49-F238E27FC236}">
                <a16:creationId xmlns:a16="http://schemas.microsoft.com/office/drawing/2014/main" id="{34944AB1-6162-8346-820B-DC84BF299175}"/>
              </a:ext>
            </a:extLst>
          </p:cNvPr>
          <p:cNvPicPr>
            <a:picLocks noGrp="1"/>
          </p:cNvPicPr>
          <p:nvPr>
            <p:ph sz="quarter" idx="4"/>
          </p:nvPr>
        </p:nvPicPr>
        <p:blipFill>
          <a:blip r:embed="rId2"/>
          <a:stretch>
            <a:fillRect/>
          </a:stretch>
        </p:blipFill>
        <p:spPr>
          <a:xfrm>
            <a:off x="898071" y="1787495"/>
            <a:ext cx="10376355" cy="3660382"/>
          </a:xfrm>
          <a:prstGeom prst="rect">
            <a:avLst/>
          </a:prstGeom>
        </p:spPr>
      </p:pic>
      <p:sp>
        <p:nvSpPr>
          <p:cNvPr id="9" name="TextBox 8">
            <a:extLst>
              <a:ext uri="{FF2B5EF4-FFF2-40B4-BE49-F238E27FC236}">
                <a16:creationId xmlns:a16="http://schemas.microsoft.com/office/drawing/2014/main" id="{D6135756-4D2C-1545-8935-B046C71315E9}"/>
              </a:ext>
            </a:extLst>
          </p:cNvPr>
          <p:cNvSpPr txBox="1"/>
          <p:nvPr/>
        </p:nvSpPr>
        <p:spPr>
          <a:xfrm>
            <a:off x="746941" y="5447877"/>
            <a:ext cx="11150599" cy="1200329"/>
          </a:xfrm>
          <a:prstGeom prst="rect">
            <a:avLst/>
          </a:prstGeom>
          <a:noFill/>
        </p:spPr>
        <p:txBody>
          <a:bodyPr wrap="square" rtlCol="0">
            <a:spAutoFit/>
          </a:bodyPr>
          <a:lstStyle/>
          <a:p>
            <a:r>
              <a:rPr lang="en-US" dirty="0"/>
              <a:t>Here, we entered in the position on 5/25 with a short sell of WTI Crude at $67.47, and then issued a cover short to close out our position at $61.99, yielding a net profit of $5.48 per barrel. Assuming 44,000 barrels per contract, this transaction netted our portfolio a gross profit of $241,120.</a:t>
            </a:r>
          </a:p>
          <a:p>
            <a:endParaRPr lang="en-US" dirty="0"/>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1656184796"/>
              </p:ext>
            </p:extLst>
          </p:nvPr>
        </p:nvGraphicFramePr>
        <p:xfrm>
          <a:off x="8162364" y="2292962"/>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169894" y="1166957"/>
            <a:ext cx="10104532" cy="923330"/>
          </a:xfrm>
          <a:prstGeom prst="rect">
            <a:avLst/>
          </a:prstGeom>
          <a:noFill/>
        </p:spPr>
        <p:txBody>
          <a:bodyPr wrap="square" rtlCol="0">
            <a:spAutoFit/>
          </a:bodyPr>
          <a:lstStyle/>
          <a:p>
            <a:r>
              <a:rPr lang="en-US" dirty="0"/>
              <a:t>As an example of the strategy in action, multiple positions were entered over the period from May 19</a:t>
            </a:r>
            <a:r>
              <a:rPr lang="en-US" baseline="30000" dirty="0"/>
              <a:t>th</a:t>
            </a:r>
            <a:r>
              <a:rPr lang="en-US" dirty="0"/>
              <a:t> to June 16</a:t>
            </a:r>
            <a:r>
              <a:rPr lang="en-US" baseline="30000" dirty="0"/>
              <a:t>th</a:t>
            </a:r>
            <a:r>
              <a:rPr lang="en-US" dirty="0"/>
              <a:t>, 2019:</a:t>
            </a:r>
          </a:p>
          <a:p>
            <a:endParaRPr lang="en-US" dirty="0"/>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775011" y="4410641"/>
            <a:ext cx="2944907" cy="779924"/>
          </a:xfrm>
        </p:spPr>
        <p:txBody>
          <a:bodyPr>
            <a:normAutofit fontScale="47500" lnSpcReduction="20000"/>
          </a:bodyPr>
          <a:lstStyle/>
          <a:p>
            <a:pPr marL="0" indent="0">
              <a:buNone/>
            </a:pPr>
            <a:r>
              <a:rPr lang="en-US" dirty="0"/>
              <a:t>Dashed lines: 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 total profit of $408,000 assuming 50,000 contracts per transaction.</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p:txBody>
          <a:bodyPr/>
          <a:lstStyle/>
          <a:p>
            <a:r>
              <a:rPr lang="en-US" dirty="0"/>
              <a:t>mean revision strategy performance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22BE8412-4D43-1547-90DB-AF03D48268CA}"/>
              </a:ext>
            </a:extLst>
          </p:cNvPr>
          <p:cNvPicPr>
            <a:picLocks noGrp="1"/>
          </p:cNvPicPr>
          <p:nvPr>
            <p:ph sz="quarter" idx="4"/>
          </p:nvPr>
        </p:nvPicPr>
        <p:blipFill>
          <a:blip r:embed="rId2"/>
          <a:stretch>
            <a:fillRect/>
          </a:stretch>
        </p:blipFill>
        <p:spPr>
          <a:xfrm>
            <a:off x="524246" y="1308988"/>
            <a:ext cx="10839450" cy="4016046"/>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0492A3-A210-6D4A-8CEF-717E9FF1B637}"/>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3" name="Text Placeholder 2">
            <a:extLst>
              <a:ext uri="{FF2B5EF4-FFF2-40B4-BE49-F238E27FC236}">
                <a16:creationId xmlns:a16="http://schemas.microsoft.com/office/drawing/2014/main" id="{1B5A6150-7CE8-9842-A57F-3158DBA1B6A2}"/>
              </a:ext>
            </a:extLst>
          </p:cNvPr>
          <p:cNvSpPr>
            <a:spLocks noGrp="1"/>
          </p:cNvSpPr>
          <p:nvPr>
            <p:ph type="body" idx="1"/>
          </p:nvPr>
        </p:nvSpPr>
        <p:spPr/>
        <p:txBody>
          <a:bodyPr/>
          <a:lstStyle/>
          <a:p>
            <a:endParaRPr lang="en-US"/>
          </a:p>
        </p:txBody>
      </p:sp>
      <p:sp>
        <p:nvSpPr>
          <p:cNvPr id="4" name="Content Placeholder 3">
            <a:extLst>
              <a:ext uri="{FF2B5EF4-FFF2-40B4-BE49-F238E27FC236}">
                <a16:creationId xmlns:a16="http://schemas.microsoft.com/office/drawing/2014/main" id="{1EDEDD7A-1EFA-0343-AB22-29F3E84C4B62}"/>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E0812043-5C5A-8942-ACFF-5DEB044FE830}"/>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3A38F00E-9E68-3D4F-B38C-30574B7E6903}"/>
              </a:ext>
            </a:extLst>
          </p:cNvPr>
          <p:cNvSpPr>
            <a:spLocks noGrp="1"/>
          </p:cNvSpPr>
          <p:nvPr>
            <p:ph sz="quarter" idx="4"/>
          </p:nvPr>
        </p:nvSpPr>
        <p:spPr/>
        <p:txBody>
          <a:bodyPr/>
          <a:lstStyle/>
          <a:p>
            <a:endParaRPr lang="en-US"/>
          </a:p>
        </p:txBody>
      </p:sp>
      <p:sp>
        <p:nvSpPr>
          <p:cNvPr id="7" name="Title 6">
            <a:extLst>
              <a:ext uri="{FF2B5EF4-FFF2-40B4-BE49-F238E27FC236}">
                <a16:creationId xmlns:a16="http://schemas.microsoft.com/office/drawing/2014/main" id="{3563A559-FEE6-2748-8A5E-0FEB2F38472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56784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529384" y="5570998"/>
            <a:ext cx="9354203" cy="574305"/>
          </a:xfrm>
        </p:spPr>
        <p:txBody>
          <a:bodyPr/>
          <a:lstStyle/>
          <a:p>
            <a:pPr marL="0" indent="0">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613647"/>
            <a:ext cx="10588906" cy="3917010"/>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515938" y="3737309"/>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5109882" y="1035424"/>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515938" y="1955760"/>
            <a:ext cx="4593944" cy="2084228"/>
          </a:xfrm>
        </p:spPr>
        <p:txBody>
          <a:bodyPr>
            <a:norm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7083558" y="4268216"/>
            <a:ext cx="4427368" cy="1477328"/>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spTree>
    <p:extLst>
      <p:ext uri="{BB962C8B-B14F-4D97-AF65-F5344CB8AC3E}">
        <p14:creationId xmlns:p14="http://schemas.microsoft.com/office/powerpoint/2010/main" val="234953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37</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t>TRADING STRATEGY AND PERFORMANCE </a:t>
            </a:r>
            <a:r>
              <a:rPr lang="en-US" dirty="0">
                <a:solidFill>
                  <a:schemeClr val="accent1"/>
                </a:solidFill>
              </a:rPr>
              <a:t>Crude Oil Brent</a:t>
            </a:r>
            <a:endParaRPr lang="en-US" dirty="0"/>
          </a:p>
        </p:txBody>
      </p:sp>
      <p:pic>
        <p:nvPicPr>
          <p:cNvPr id="6" name="Content Placeholder 5">
            <a:extLst>
              <a:ext uri="{FF2B5EF4-FFF2-40B4-BE49-F238E27FC236}">
                <a16:creationId xmlns:a16="http://schemas.microsoft.com/office/drawing/2014/main" id="{55C30915-1F35-B249-AB58-0655606402F7}"/>
              </a:ext>
            </a:extLst>
          </p:cNvPr>
          <p:cNvPicPr>
            <a:picLocks noGrp="1"/>
          </p:cNvPicPr>
          <p:nvPr>
            <p:ph idx="1"/>
          </p:nvPr>
        </p:nvPicPr>
        <p:blipFill>
          <a:blip r:embed="rId2"/>
          <a:stretch>
            <a:fillRect/>
          </a:stretch>
        </p:blipFill>
        <p:spPr>
          <a:xfrm>
            <a:off x="3025588" y="2455070"/>
            <a:ext cx="8329800" cy="3811589"/>
          </a:xfrm>
          <a:prstGeom prst="rect">
            <a:avLst/>
          </a:prstGeom>
        </p:spPr>
      </p:pic>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836612" y="1083141"/>
            <a:ext cx="3932237" cy="3811588"/>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29.27%, resulting from 97 holdings over the period.</a:t>
            </a:r>
          </a:p>
          <a:p>
            <a:endParaRPr lang="en-US" dirty="0"/>
          </a:p>
        </p:txBody>
      </p:sp>
    </p:spTree>
    <p:extLst>
      <p:ext uri="{BB962C8B-B14F-4D97-AF65-F5344CB8AC3E}">
        <p14:creationId xmlns:p14="http://schemas.microsoft.com/office/powerpoint/2010/main" val="726868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2B7AA-9354-304E-ADD9-07D5B1788C76}"/>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3" name="Title 2">
            <a:extLst>
              <a:ext uri="{FF2B5EF4-FFF2-40B4-BE49-F238E27FC236}">
                <a16:creationId xmlns:a16="http://schemas.microsoft.com/office/drawing/2014/main" id="{9E470BAF-AFDD-9842-9299-64EE03F46DF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C14FA85B-D279-C548-B19B-F4BDEB05514B}"/>
              </a:ext>
            </a:extLst>
          </p:cNvPr>
          <p:cNvSpPr>
            <a:spLocks noGrp="1"/>
          </p:cNvSpPr>
          <p:nvPr>
            <p:ph type="body" sz="half" idx="2"/>
          </p:nvPr>
        </p:nvSpPr>
        <p:spPr/>
        <p:txBody>
          <a:bodyPr/>
          <a:lstStyle/>
          <a:p>
            <a:endParaRPr lang="en-US"/>
          </a:p>
        </p:txBody>
      </p:sp>
      <p:sp>
        <p:nvSpPr>
          <p:cNvPr id="5" name="Content Placeholder 4">
            <a:extLst>
              <a:ext uri="{FF2B5EF4-FFF2-40B4-BE49-F238E27FC236}">
                <a16:creationId xmlns:a16="http://schemas.microsoft.com/office/drawing/2014/main" id="{F2D4F8B4-DF90-B148-BCC8-0067CE165B2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1600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69BF0A-EEBF-C840-B729-E620CCFEC85D}"/>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ext Placeholder 2">
            <a:extLst>
              <a:ext uri="{FF2B5EF4-FFF2-40B4-BE49-F238E27FC236}">
                <a16:creationId xmlns:a16="http://schemas.microsoft.com/office/drawing/2014/main" id="{48EB2BD3-8B05-E34D-A2C7-2880FD522CD2}"/>
              </a:ext>
            </a:extLst>
          </p:cNvPr>
          <p:cNvSpPr>
            <a:spLocks noGrp="1"/>
          </p:cNvSpPr>
          <p:nvPr>
            <p:ph type="body" idx="1"/>
          </p:nvPr>
        </p:nvSpPr>
        <p:spPr/>
        <p:txBody>
          <a:bodyPr/>
          <a:lstStyle/>
          <a:p>
            <a:r>
              <a:rPr lang="en-US" dirty="0"/>
              <a:t>Initial Findings</a:t>
            </a:r>
          </a:p>
        </p:txBody>
      </p:sp>
      <p:sp>
        <p:nvSpPr>
          <p:cNvPr id="5" name="Text Placeholder 4">
            <a:extLst>
              <a:ext uri="{FF2B5EF4-FFF2-40B4-BE49-F238E27FC236}">
                <a16:creationId xmlns:a16="http://schemas.microsoft.com/office/drawing/2014/main" id="{5F722755-249F-A247-9382-311D977F658A}"/>
              </a:ext>
            </a:extLst>
          </p:cNvPr>
          <p:cNvSpPr>
            <a:spLocks noGrp="1"/>
          </p:cNvSpPr>
          <p:nvPr>
            <p:ph type="body" sz="quarter" idx="3"/>
          </p:nvPr>
        </p:nvSpPr>
        <p:spPr/>
        <p:txBody>
          <a:bodyPr/>
          <a:lstStyle/>
          <a:p>
            <a:r>
              <a:rPr lang="en-US" dirty="0">
                <a:solidFill>
                  <a:schemeClr val="accent1"/>
                </a:solidFill>
              </a:rPr>
              <a:t>Next Steps</a:t>
            </a:r>
          </a:p>
        </p:txBody>
      </p:sp>
      <p:graphicFrame>
        <p:nvGraphicFramePr>
          <p:cNvPr id="11" name="Content Placeholder 10">
            <a:extLst>
              <a:ext uri="{FF2B5EF4-FFF2-40B4-BE49-F238E27FC236}">
                <a16:creationId xmlns:a16="http://schemas.microsoft.com/office/drawing/2014/main" id="{64838693-C7D3-4A4B-9EEB-1E46A85F48D2}"/>
              </a:ext>
            </a:extLst>
          </p:cNvPr>
          <p:cNvGraphicFramePr>
            <a:graphicFrameLocks noGrp="1"/>
          </p:cNvGraphicFramePr>
          <p:nvPr>
            <p:ph sz="quarter" idx="4"/>
            <p:extLst>
              <p:ext uri="{D42A27DB-BD31-4B8C-83A1-F6EECF244321}">
                <p14:modId xmlns:p14="http://schemas.microsoft.com/office/powerpoint/2010/main" val="264094644"/>
              </p:ext>
            </p:extLst>
          </p:nvPr>
        </p:nvGraphicFramePr>
        <p:xfrm>
          <a:off x="6172200" y="2505075"/>
          <a:ext cx="5183188" cy="370840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693753190"/>
                    </a:ext>
                  </a:extLst>
                </a:gridCol>
                <a:gridCol w="2591594">
                  <a:extLst>
                    <a:ext uri="{9D8B030D-6E8A-4147-A177-3AD203B41FA5}">
                      <a16:colId xmlns:a16="http://schemas.microsoft.com/office/drawing/2014/main" val="1407821010"/>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20813515"/>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437581796"/>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457338964"/>
                  </a:ext>
                </a:extLst>
              </a:tr>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36188632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90550352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184090397"/>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940459186"/>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62359383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733863791"/>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13142356"/>
                  </a:ext>
                </a:extLst>
              </a:tr>
            </a:tbl>
          </a:graphicData>
        </a:graphic>
      </p:graphicFrame>
      <p:sp>
        <p:nvSpPr>
          <p:cNvPr id="7" name="Title 6">
            <a:extLst>
              <a:ext uri="{FF2B5EF4-FFF2-40B4-BE49-F238E27FC236}">
                <a16:creationId xmlns:a16="http://schemas.microsoft.com/office/drawing/2014/main" id="{8E4FC0A8-C2A9-964F-995E-D635F24A1CB2}"/>
              </a:ext>
            </a:extLst>
          </p:cNvPr>
          <p:cNvSpPr>
            <a:spLocks noGrp="1"/>
          </p:cNvSpPr>
          <p:nvPr>
            <p:ph type="title"/>
          </p:nvPr>
        </p:nvSpPr>
        <p:spPr/>
        <p:txBody>
          <a:bodyPr/>
          <a:lstStyle/>
          <a:p>
            <a:r>
              <a:rPr lang="en-US" dirty="0"/>
              <a:t>Initial Findings Conclusions and Next Steps</a:t>
            </a:r>
          </a:p>
        </p:txBody>
      </p:sp>
      <p:graphicFrame>
        <p:nvGraphicFramePr>
          <p:cNvPr id="10" name="Content Placeholder 9">
            <a:extLst>
              <a:ext uri="{FF2B5EF4-FFF2-40B4-BE49-F238E27FC236}">
                <a16:creationId xmlns:a16="http://schemas.microsoft.com/office/drawing/2014/main" id="{4FD8A048-2D17-AC44-B592-E2AB81CDCDCC}"/>
              </a:ext>
            </a:extLst>
          </p:cNvPr>
          <p:cNvGraphicFramePr>
            <a:graphicFrameLocks noGrp="1"/>
          </p:cNvGraphicFramePr>
          <p:nvPr>
            <p:ph sz="half" idx="2"/>
            <p:extLst>
              <p:ext uri="{D42A27DB-BD31-4B8C-83A1-F6EECF244321}">
                <p14:modId xmlns:p14="http://schemas.microsoft.com/office/powerpoint/2010/main" val="561997660"/>
              </p:ext>
            </p:extLst>
          </p:nvPr>
        </p:nvGraphicFramePr>
        <p:xfrm>
          <a:off x="515938" y="2505075"/>
          <a:ext cx="5157788" cy="3708400"/>
        </p:xfrm>
        <a:graphic>
          <a:graphicData uri="http://schemas.openxmlformats.org/drawingml/2006/table">
            <a:tbl>
              <a:tblPr firstRow="1" bandRow="1">
                <a:tableStyleId>{5C22544A-7EE6-4342-B048-85BDC9FD1C3A}</a:tableStyleId>
              </a:tblPr>
              <a:tblGrid>
                <a:gridCol w="2578894">
                  <a:extLst>
                    <a:ext uri="{9D8B030D-6E8A-4147-A177-3AD203B41FA5}">
                      <a16:colId xmlns:a16="http://schemas.microsoft.com/office/drawing/2014/main" val="2452996270"/>
                    </a:ext>
                  </a:extLst>
                </a:gridCol>
                <a:gridCol w="2578894">
                  <a:extLst>
                    <a:ext uri="{9D8B030D-6E8A-4147-A177-3AD203B41FA5}">
                      <a16:colId xmlns:a16="http://schemas.microsoft.com/office/drawing/2014/main" val="869541496"/>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1683338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4080713972"/>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20681107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389803910"/>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341148273"/>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937726"/>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79114361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2547491005"/>
                  </a:ext>
                </a:extLst>
              </a:tr>
              <a:tr h="370840">
                <a:tc>
                  <a:txBody>
                    <a:bodyPr/>
                    <a:lstStyle/>
                    <a:p>
                      <a:endParaRPr lang="en-US"/>
                    </a:p>
                  </a:txBody>
                  <a:tcPr/>
                </a:tc>
                <a:tc>
                  <a:txBody>
                    <a:bodyPr/>
                    <a:lstStyle/>
                    <a:p>
                      <a:endParaRPr lang="en-US"/>
                    </a:p>
                  </a:txBody>
                  <a:tcPr/>
                </a:tc>
                <a:extLst>
                  <a:ext uri="{0D108BD9-81ED-4DB2-BD59-A6C34878D82A}">
                    <a16:rowId xmlns:a16="http://schemas.microsoft.com/office/drawing/2014/main" val="1946109015"/>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2562923025"/>
                  </a:ext>
                </a:extLst>
              </a:tr>
            </a:tbl>
          </a:graphicData>
        </a:graphic>
      </p:graphicFrame>
    </p:spTree>
    <p:extLst>
      <p:ext uri="{BB962C8B-B14F-4D97-AF65-F5344CB8AC3E}">
        <p14:creationId xmlns:p14="http://schemas.microsoft.com/office/powerpoint/2010/main" val="2788399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 ( $22 Million cap ex spend)</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43</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5" name="Picture 4">
            <a:extLst>
              <a:ext uri="{FF2B5EF4-FFF2-40B4-BE49-F238E27FC236}">
                <a16:creationId xmlns:a16="http://schemas.microsoft.com/office/drawing/2014/main" id="{319B70F5-2794-493C-8AAC-FAF6EE4DC734}"/>
              </a:ext>
            </a:extLst>
          </p:cNvPr>
          <p:cNvPicPr>
            <a:picLocks noChangeAspect="1"/>
          </p:cNvPicPr>
          <p:nvPr/>
        </p:nvPicPr>
        <p:blipFill>
          <a:blip r:embed="rId2"/>
          <a:stretch>
            <a:fillRect/>
          </a:stretch>
        </p:blipFill>
        <p:spPr>
          <a:xfrm>
            <a:off x="2838449" y="3128554"/>
            <a:ext cx="6505575" cy="2743200"/>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44</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48</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6</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average 11% annual returns, always in a relatively narrow band from 8% to 15% in any given year.</a:t>
            </a:r>
          </a:p>
          <a:p>
            <a:pPr marL="0" indent="0">
              <a:buNone/>
            </a:pP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a ($10 M )</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purl.org/dc/terms/"/>
    <ds:schemaRef ds:uri="71af3243-3dd4-4a8d-8c0d-dd76da1f02a5"/>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16c05727-aa75-4e4a-9b5f-8a80a1165891"/>
    <ds:schemaRef ds:uri="http://purl.org/dc/dcmitype/"/>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3687</Words>
  <Application>Microsoft Macintosh PowerPoint</Application>
  <PresentationFormat>Widescreen</PresentationFormat>
  <Paragraphs>312</Paragraphs>
  <Slides>51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Corbel</vt:lpstr>
      <vt:lpstr>Merriweather</vt:lpstr>
      <vt:lpstr>Wingdings</vt:lpstr>
      <vt:lpstr>Office Theme</vt:lpstr>
      <vt:lpstr>Quantum  CAPITAL LLC</vt:lpstr>
      <vt:lpstr>agenda</vt:lpstr>
      <vt:lpstr>PowerPoint Presentation</vt:lpstr>
      <vt:lpstr>COMPANY BACKGROUND </vt:lpstr>
      <vt:lpstr>OPPORTUNITY – proprietary commodity trading space is shrinking…</vt:lpstr>
      <vt:lpstr>Commodities Traders are increasingly adopting algorithms</vt:lpstr>
      <vt:lpstr>Initial goal: raising capital</vt:lpstr>
      <vt:lpstr>Three characteristics of our strategy</vt:lpstr>
      <vt:lpstr>Portfolio a ($10 M )</vt:lpstr>
      <vt:lpstr>Portfolio B ($10 M)</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Portfolio A Results</vt:lpstr>
      <vt:lpstr>Data Preprocessing, Normalization, and Augmentation</vt:lpstr>
      <vt:lpstr>RISK PROFILES All Commodities</vt:lpstr>
      <vt:lpstr>RISK PROFILES Crude Oil WTI </vt:lpstr>
      <vt:lpstr>Risk Profiles Crude Oil WTI</vt:lpstr>
      <vt:lpstr>Preliminary time series analysis &amp; statistical Correlation Crude Oil WTI</vt:lpstr>
      <vt:lpstr>predictive model Crude Oil WTI</vt:lpstr>
      <vt:lpstr>Trading Strategy Crude Oil WTI</vt:lpstr>
      <vt:lpstr>Initial backtest results Crude Oil WTI  </vt:lpstr>
      <vt:lpstr>mean revision strategy performance Crude Oil WTI</vt:lpstr>
      <vt:lpstr>PowerPoint Presentation</vt:lpstr>
      <vt:lpstr>Risk Profile Crude Oil Brent</vt:lpstr>
      <vt:lpstr>Risk Profile Crude Oil Brent</vt:lpstr>
      <vt:lpstr>Preliminary time series analysis &amp; statistical Correlation Crude Oil Brent</vt:lpstr>
      <vt:lpstr>predictive model Crude Oil Brent</vt:lpstr>
      <vt:lpstr>TRADING STRATEGY AND PERFORMANCE Crude Oil Brent</vt:lpstr>
      <vt:lpstr>PowerPoint Presentation</vt:lpstr>
      <vt:lpstr>Initial Findings Conclusions and Next Steps</vt:lpstr>
      <vt:lpstr>PowerPoint Presentation</vt:lpstr>
      <vt:lpstr>Project deliverables ( $22 Million cap ex spend)</vt:lpstr>
      <vt:lpstr>Project timeline</vt:lpstr>
      <vt:lpstr>team</vt:lpstr>
      <vt:lpstr>Thank you!</vt:lpstr>
      <vt:lpstr>Appendix</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Josh Wood</dc:creator>
  <cp:lastModifiedBy/>
  <cp:revision>1</cp:revision>
  <dcterms:created xsi:type="dcterms:W3CDTF">2019-10-31T04:26:19Z</dcterms:created>
  <dcterms:modified xsi:type="dcterms:W3CDTF">2019-10-31T14:50:56Z</dcterms:modified>
</cp:coreProperties>
</file>